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6" r:id="rId2"/>
    <p:sldId id="288" r:id="rId3"/>
    <p:sldId id="257" r:id="rId4"/>
    <p:sldId id="287" r:id="rId5"/>
    <p:sldId id="272" r:id="rId6"/>
    <p:sldId id="289" r:id="rId7"/>
    <p:sldId id="271" r:id="rId8"/>
    <p:sldId id="273" r:id="rId9"/>
    <p:sldId id="274" r:id="rId10"/>
    <p:sldId id="275" r:id="rId11"/>
    <p:sldId id="276" r:id="rId12"/>
    <p:sldId id="258" r:id="rId13"/>
    <p:sldId id="280" r:id="rId14"/>
    <p:sldId id="279" r:id="rId15"/>
    <p:sldId id="278" r:id="rId16"/>
    <p:sldId id="277" r:id="rId17"/>
    <p:sldId id="281" r:id="rId18"/>
    <p:sldId id="282" r:id="rId19"/>
    <p:sldId id="285" r:id="rId20"/>
    <p:sldId id="283" r:id="rId21"/>
    <p:sldId id="266" r:id="rId22"/>
    <p:sldId id="267" r:id="rId23"/>
    <p:sldId id="269" r:id="rId24"/>
    <p:sldId id="268" r:id="rId25"/>
    <p:sldId id="270" r:id="rId26"/>
    <p:sldId id="284" r:id="rId27"/>
    <p:sldId id="286" r:id="rId28"/>
    <p:sldId id="264" r:id="rId29"/>
    <p:sldId id="265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9" autoAdjust="0"/>
    <p:restoredTop sz="94660"/>
  </p:normalViewPr>
  <p:slideViewPr>
    <p:cSldViewPr>
      <p:cViewPr varScale="1">
        <p:scale>
          <a:sx n="72" d="100"/>
          <a:sy n="72" d="100"/>
        </p:scale>
        <p:origin x="54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D1C25-431C-4AFB-9F90-5C93ED9775DF}" type="datetimeFigureOut">
              <a:rPr lang="th-TH" smtClean="0"/>
              <a:t>08/07/67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77DBC-50F6-4DAC-BBFB-609B503748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48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25BE8EF-A49E-4411-8615-C9D6E9A42591}" type="datetime1">
              <a:rPr lang="th-TH" smtClean="0"/>
              <a:t>08/07/67</a:t>
            </a:fld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CA53-0413-4A5D-A39B-1D4065521038}" type="datetime1">
              <a:rPr lang="th-TH" smtClean="0"/>
              <a:t>08/07/67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4BF3-F5AC-4E18-A152-25F5E6E35F7F}" type="datetime1">
              <a:rPr lang="th-TH" smtClean="0"/>
              <a:t>08/07/67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3E2F-F7A5-4222-B36F-6F8EDA4EF9AD}" type="datetime1">
              <a:rPr lang="th-TH" smtClean="0"/>
              <a:t>08/07/67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13F-51B0-46ED-BC0A-F278A2AACFD8}" type="datetime1">
              <a:rPr lang="th-TH" smtClean="0"/>
              <a:t>08/07/67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7ECA-A489-490C-87BF-8A10399184CB}" type="datetime1">
              <a:rPr lang="th-TH" smtClean="0"/>
              <a:t>08/07/67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29E6-80CA-4558-AFBE-15727C223964}" type="datetime1">
              <a:rPr lang="th-TH" smtClean="0"/>
              <a:t>08/07/67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F4A3-0FBC-4471-B106-8EE4B7595D17}" type="datetime1">
              <a:rPr lang="th-TH" smtClean="0"/>
              <a:t>08/07/67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0ED59-7AEF-47C7-A4DC-A91DB0EADF90}" type="datetime1">
              <a:rPr lang="th-TH" smtClean="0"/>
              <a:t>08/07/67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D475-6A3F-4133-A928-DA8A0C5DA523}" type="datetime1">
              <a:rPr lang="th-TH" smtClean="0"/>
              <a:t>08/07/67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C5DB-9BFD-4B93-9994-7C30DE03D007}" type="datetime1">
              <a:rPr lang="th-TH" smtClean="0"/>
              <a:t>08/07/67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3FD0AE-7B70-46B1-A541-BE85A0839D50}" type="datetime1">
              <a:rPr lang="th-TH" smtClean="0"/>
              <a:t>08/07/67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DB9604-6C21-48B9-9102-90424CAF6F5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6979" y="2327104"/>
            <a:ext cx="3313355" cy="1368596"/>
          </a:xfrm>
        </p:spPr>
        <p:txBody>
          <a:bodyPr>
            <a:noAutofit/>
          </a:bodyPr>
          <a:lstStyle/>
          <a:p>
            <a:r>
              <a:rPr lang="th-TH" sz="5400" b="1" dirty="0"/>
              <a:t>	</a:t>
            </a: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บท</a:t>
            </a:r>
            <a:r>
              <a:rPr lang="th-TH"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 ๓</a:t>
            </a:r>
            <a:endParaRPr lang="th-TH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1" y="3695700"/>
            <a:ext cx="4396308" cy="23241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ธรรมนูญ</a:t>
            </a:r>
          </a:p>
          <a:p>
            <a:pPr algn="ctr">
              <a:spcBef>
                <a:spcPts val="0"/>
              </a:spcBef>
            </a:pP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ครอบครัว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06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6926" y="609147"/>
            <a:ext cx="7456674" cy="1143000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คุณลักษณะที่สำคัญธรรมนูญครอบครัว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913804"/>
            <a:ext cx="7704856" cy="4303481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สมาชิกทุกคนมีส่วนร่วมในการสร้างธรรมนูญครอบครัว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ธรรมนูญครอบครัว ควรจัดทำในช่วงที่สมาชิกทุกคนมีความสัมพันธ์ที่ดี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ธรรมนูญครอบครัว ควรระบุมารยาทให้ชัดเจนในแต่ละเรื่อง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ธรรมนูญครอบครัวเกิดจาก ประสบการณ์ การตกผลึก นำไปสู่ ปรัชญา ค่านิยม และข้อปฏิบัติ ของธุรกิจ	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10</a:t>
            </a:fld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8112713" y="6013817"/>
            <a:ext cx="547264" cy="406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2132856"/>
            <a:ext cx="8104746" cy="4084429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ธรรมนูญครอบครัว ครอบคลุมในเรื่องที่สำคัญต่อครอบครัว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ธรรมนูญครอบครัวก่อให้เกิดสัญญาใจร่วมกันในครอบครัว 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ธรรมนูญครอบครัว ก่อให้เกิดความรักสามัคคีกัน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ธรรมนูญครอบครัว ทบทวน ปรับปรุง สม่ำเสมอ เพื่อทันต่อสถานการณ์การเปลี่ยนแปลงที่เกิดขึ้น</a:t>
            </a:r>
          </a:p>
          <a:p>
            <a:pPr marL="1097280" lvl="4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88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808" y="827248"/>
            <a:ext cx="7024744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รูปแบบธรรมนูญครอบครัว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23652"/>
            <a:ext cx="7632848" cy="3893633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ธรรมนูญครอบครัวมีความแตกต่างกันตาม วัตถุประสงค์ ลักษณะเนื้อหา องค์ประกอบ กระบวนการจัดทำ รูปแบบธรรมนูญ ครอบครัวมี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4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รูปแบบ </a:t>
            </a:r>
          </a:p>
          <a:p>
            <a:pPr marL="68580" indent="0" algn="just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1. รูปแบบที่เน้นครอบครัว </a:t>
            </a:r>
          </a:p>
          <a:p>
            <a:pPr marL="68580" indent="0" algn="just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2.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รูปแบบที่เน้นด้านธุรกิจ </a:t>
            </a:r>
          </a:p>
          <a:p>
            <a:pPr marL="68580" indent="0" algn="just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3.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รูปแบบที่เน้นผู้ถือหุ้น </a:t>
            </a:r>
          </a:p>
          <a:p>
            <a:pPr marL="68580" indent="0" algn="just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4.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รูปแบบผสมผสาน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67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209822"/>
            <a:ext cx="7609080" cy="4777619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 รูปแบบธรรมนูญ ที่เน้นครอบครัว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มีวัตถุประสงค์ ให้ความสำคัญกับครอบครัวเป็นหลัก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เนื้อหา ประกอบด้วย ปรัชญา ค่านิยม และความเชื่อ หลักจริยธรรม หลักการดำเนินชีวิต และ การทำงานในธุรกิจครอบครัว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ผลประโยชน์ที่จะได้รับ เช่น การพัฒนาด้านการศึกษา การเข้ามาทำงานในธุรกิจครอบครัว เป็นต้น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13</a:t>
            </a:fld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8220204" y="6038660"/>
            <a:ext cx="4032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20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96" y="836712"/>
            <a:ext cx="7767008" cy="5150729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2.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รูปแบบที่เน้นด้านธุรกิจ</a:t>
            </a:r>
          </a:p>
          <a:p>
            <a:pPr lvl="2" algn="thaiDi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วัตถุประสงค์มุ่งเน้น ผลประโยชน์ด้านธุรกิจของครอบครัว</a:t>
            </a:r>
          </a:p>
          <a:p>
            <a:pPr lvl="2" algn="thaiDi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มีการกำหนดกฎ ระเบียบข้อบังคับให้แก่สมาชิกครอบครัว</a:t>
            </a:r>
          </a:p>
          <a:p>
            <a:pPr lvl="2" algn="thaiDi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ทุกคนยึดถือปฏิบัติ โดยยึดหลักความถูกต้อง</a:t>
            </a:r>
          </a:p>
          <a:p>
            <a:pPr lvl="2" algn="thaiDi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th-TH" sz="320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เนื้อหา  ประกอบด้วย นโยบาย ขั้นตอนการดำเนินงาน พันธะสัญญาของครอบครัวที่มีต่อธุรกิจ </a:t>
            </a:r>
            <a:endParaRPr lang="en-US" sz="3200" dirty="0"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pPr marL="68580" indent="0" algn="just">
              <a:buNone/>
            </a:pPr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14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747" y="5364438"/>
            <a:ext cx="42675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992888" cy="5092541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3.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รูปแบบที่เน้นผู้ถือหุ้น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มีวัตถุประสงค์ที่มุ่งเน้นผลประโยชน์ของผู้ถือหุ้น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มีการกำหนดกฎระเบียบ ข้อบังคับแก่สมาชิกครอบครัวที่ถือหุ้น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ธรรมนูญ แสดงรายละเอียด บทบาท หน้าที่ อำนาจในการบริหารจัดการ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ธรรมนูญ ทำเป็น ข้อตกลง/สัญญา ที่มีผลทางกฎหมายเพิ่มเติม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ธรรมนูญ ระบุ สิทธิ ความรับผิดชอบที่ชัดเจน เพื่อสร้างความเชื่อมั่น แก่ผู้ถือหุ้น ซัพพลายเออร์ ลูกค้า และผู้มีส่วนได้ส่วนเสีย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00260" y="6166289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15</a:t>
            </a:fld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053" y="6055334"/>
            <a:ext cx="42675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17003"/>
            <a:ext cx="8136904" cy="5564325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    4.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รูปแบบผสมผสาน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เน้นผลประโยชน์ส่วนรวม ครอบครัว ผู้ถือหุ้น และธุรกิจ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มีการกำหนดปรัชญา ค่านิยม ความเชื่อ กฎระเบียบในการทำงานในธุรกิจครอบครัว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มีการจัดทำเป็นข้อตกลง/สัญญาที่มีผลทางกฎหมาย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มีการจัดตั้งสภาครอบครัว เพื่อพิจารณาและตัดสินใจในประเด็นที่สำคัญ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เนื้อหามีความสมบูรณ์ ครอบคลุมผลประโยชน์สมาชิกครอบครัวทุกคน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46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609147"/>
            <a:ext cx="7848872" cy="11430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องค์ประกอบของธรรมนูญครอบครัว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24660" y="1988840"/>
            <a:ext cx="7848872" cy="4260013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มีการกำหนดแผนกลยุทธ์  วิสัยทัศน์ ภารกิจ  เป้าประสงค์ชัดเจน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มีการกำหนดโครงสร้างการบริหารองค์การและผู้นำ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หลักเกณฑ์ ข้อกำหนด การเข้ามาสู่ธุรกิจ ของสมาชิกครอบครัว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มีหลักเกณฑ์ การเลื่อนตำแหน่ง และการปลดจากตำแหน่ง ชัดเจน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มีหลักเกณฑ์ การแต่งตั้งบุคคล (ไม่ใช่สมาชิกในครอบครัว) ดำรงตำแหน่งคณะกรรมการบริหาร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97258" y="6123422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17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53" y="6034722"/>
            <a:ext cx="42675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24660" y="1196752"/>
            <a:ext cx="7848872" cy="465540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มีหลักเกณฑ์ การพัฒนาศักยภาพบุคลากรที่ชัดเจน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มีหลักเกณฑ์ การจ่ายผลตอบแทน การประเมินผลการปฏิบัติงาน ที่เป็นสมาชิก และไม่เป็นสมาชิกในครอบครัว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มีช่องทางการติดต่อสื่อสารระหว่างกัน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มีการกำหนดแผนงานเฉพาะ ในกรณีที่ธุรกิจประสบความสำเร็จ และความล้มเหลว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2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E7CA-4D50-42C4-8010-A0AFA268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65" y="589616"/>
            <a:ext cx="7024744" cy="1143000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ธรรมนูญ</a:t>
            </a:r>
            <a:r>
              <a:rPr lang="th-TH" b="1">
                <a:solidFill>
                  <a:schemeClr val="tx1"/>
                </a:solidFill>
              </a:rPr>
              <a:t>ครอบครัว (สรุป)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C1ECE-B204-472B-8C8D-4AB3C33A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CFFA5-4B72-41A0-A233-ADA8422B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19</a:t>
            </a:fld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E3DB5-6D60-4FA9-BEDB-33B147C6872B}"/>
              </a:ext>
            </a:extLst>
          </p:cNvPr>
          <p:cNvSpPr/>
          <p:nvPr/>
        </p:nvSpPr>
        <p:spPr>
          <a:xfrm>
            <a:off x="820676" y="2492896"/>
            <a:ext cx="302433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</a:t>
            </a:r>
          </a:p>
          <a:p>
            <a:pPr algn="ctr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(การสื่อสาร ตัดสินใจ </a:t>
            </a:r>
          </a:p>
          <a:p>
            <a:pPr algn="ctr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และระงับข้อขัดแย้ง)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3AC36C-57D4-4185-B157-5F197FDCFDF5}"/>
              </a:ext>
            </a:extLst>
          </p:cNvPr>
          <p:cNvSpPr/>
          <p:nvPr/>
        </p:nvSpPr>
        <p:spPr>
          <a:xfrm>
            <a:off x="5119264" y="1772816"/>
            <a:ext cx="302433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บอร</a:t>
            </a:r>
            <a:r>
              <a:rPr lang="th-TH" sz="32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์บริ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หาร</a:t>
            </a:r>
          </a:p>
          <a:p>
            <a:pPr algn="ctr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(ดูแลกิจการ)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C507A2-AA8F-4242-B969-23AF689DE32D}"/>
              </a:ext>
            </a:extLst>
          </p:cNvPr>
          <p:cNvSpPr/>
          <p:nvPr/>
        </p:nvSpPr>
        <p:spPr>
          <a:xfrm>
            <a:off x="5119264" y="3645024"/>
            <a:ext cx="302433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สภาครอบครัว</a:t>
            </a:r>
          </a:p>
          <a:p>
            <a:pPr algn="ctr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(ดูแลสมาชิกในครอบครัว)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B579FA2-6202-4427-AB73-03BD4890DBDC}"/>
              </a:ext>
            </a:extLst>
          </p:cNvPr>
          <p:cNvSpPr/>
          <p:nvPr/>
        </p:nvSpPr>
        <p:spPr>
          <a:xfrm>
            <a:off x="4007496" y="2600908"/>
            <a:ext cx="581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FD3FFA1-C8E2-4511-B59C-303C3E06B6B3}"/>
              </a:ext>
            </a:extLst>
          </p:cNvPr>
          <p:cNvSpPr/>
          <p:nvPr/>
        </p:nvSpPr>
        <p:spPr>
          <a:xfrm>
            <a:off x="4051241" y="3979952"/>
            <a:ext cx="581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913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AEA0-4EDD-4E66-A7A3-D5231155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78" y="640715"/>
            <a:ext cx="7024744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หัวข้อการศึกษา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ACCC-43CC-46A0-8418-8FA23467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905" y="1783715"/>
            <a:ext cx="6777317" cy="35089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แนวคิดธรรมนูญครอบครัว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วัตถุประสงค์ธรรมนูญครอบครัว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คุณลักษณะที่สำคัญธรรมนูญครอบครัว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รูปแบบธรรมนูญครอบครัว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องค์ประกอบของธรรมนูญครอบครัว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สรุป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กรณีตัวอย่าง </a:t>
            </a:r>
            <a:endParaRPr lang="en-US" sz="32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BFE1E-82A7-4653-8E02-4F54C1E5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315CF-EBF8-448A-BDD9-808F4D68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616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3608" y="2636912"/>
            <a:ext cx="7200800" cy="86409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กรณีตัวอย่าง  ธรรมนูญครอบครัว 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375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05" y="426415"/>
            <a:ext cx="7024744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ตัวอย่างธรรมนูญครอบครัว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dirty="0"/>
              <a:t>	</a:t>
            </a:r>
          </a:p>
          <a:p>
            <a:pPr marL="68580" indent="0">
              <a:buNone/>
            </a:pPr>
            <a:r>
              <a:rPr lang="th-TH" dirty="0"/>
              <a:t>	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21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94" y="1569416"/>
            <a:ext cx="8128254" cy="46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15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05" y="426415"/>
            <a:ext cx="7024744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ตัวอย่างธรรมนูญครอบครัว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dirty="0"/>
              <a:t>	</a:t>
            </a:r>
          </a:p>
          <a:p>
            <a:pPr marL="68580" indent="0">
              <a:buNone/>
            </a:pPr>
            <a:r>
              <a:rPr lang="th-TH" dirty="0"/>
              <a:t>	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22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69414"/>
            <a:ext cx="7776864" cy="45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9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05" y="426415"/>
            <a:ext cx="7024744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ตัวอย่างธรรมนูญครอบครัว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dirty="0"/>
              <a:t>	</a:t>
            </a:r>
          </a:p>
          <a:p>
            <a:pPr marL="68580" indent="0">
              <a:buNone/>
            </a:pPr>
            <a:r>
              <a:rPr lang="th-TH" dirty="0"/>
              <a:t>	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23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20891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53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05" y="426415"/>
            <a:ext cx="7024744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ตัวอย่างธรรมนูญครอบครัว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dirty="0"/>
              <a:t>	</a:t>
            </a:r>
          </a:p>
          <a:p>
            <a:pPr marL="68580" indent="0">
              <a:buNone/>
            </a:pPr>
            <a:r>
              <a:rPr lang="th-TH" dirty="0"/>
              <a:t>	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24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0" y="1412776"/>
            <a:ext cx="820470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05" y="426415"/>
            <a:ext cx="7024744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ตัวอย่างผลิตภัณฑ์ ลีกุมกี่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dirty="0"/>
              <a:t>	</a:t>
            </a:r>
          </a:p>
          <a:p>
            <a:pPr marL="68580" indent="0">
              <a:buNone/>
            </a:pPr>
            <a:r>
              <a:rPr lang="th-TH" dirty="0"/>
              <a:t>	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25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36" y="1791660"/>
            <a:ext cx="7685403" cy="46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4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3583" y="589616"/>
            <a:ext cx="7024744" cy="1143000"/>
          </a:xfrm>
        </p:spPr>
        <p:txBody>
          <a:bodyPr/>
          <a:lstStyle/>
          <a:p>
            <a:r>
              <a:rPr lang="th-TH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ตัวอย่างผลิตภัณฑ์ ลีกุมกี่</a:t>
            </a:r>
            <a:endParaRPr lang="th-TH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816" y="1706726"/>
            <a:ext cx="6332520" cy="4510560"/>
          </a:xfrm>
          <a:prstGeom prst="rect">
            <a:avLst/>
          </a:prstGeom>
        </p:spPr>
      </p:pic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076056" y="6034723"/>
            <a:ext cx="3502152" cy="365125"/>
          </a:xfrm>
        </p:spPr>
        <p:txBody>
          <a:bodyPr/>
          <a:lstStyle/>
          <a:p>
            <a:r>
              <a:rPr lang="en-US" dirty="0" err="1"/>
              <a:t>Asst.Prof.Kawinphat</a:t>
            </a:r>
            <a:r>
              <a:rPr lang="en-US" dirty="0"/>
              <a:t> </a:t>
            </a:r>
            <a:r>
              <a:rPr lang="en-US" dirty="0" err="1"/>
              <a:t>Lertpongmanee</a:t>
            </a:r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4903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024744" cy="1143000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เอกสารอ้างอิง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เอกชัย อภิศักดิ์กุล. การบริหารธุรกิจครอบครัวศาสตร์และศิลป์ของความยั่งยืน.2561.กรุงเทพมหานคร.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	บริษัททริปเปิ้ล เอ็ดดูเคชั่น  จำกัด.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กลุ่มเซ็นทรัล [ออนไลน์]. เข้าถึงจาก 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http: / / th.wikipedia.org.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จีรเดช อู่สวัสดิ์.     มปป.     เอกสารสรุปประเด็นการบรรยาย หัวข้อ การบริหารธุรกิจครอบครัว (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Family          </a:t>
            </a:r>
          </a:p>
          <a:p>
            <a:pPr marL="68580" indent="0">
              <a:buNone/>
            </a:pP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	 Business Management). </a:t>
            </a: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กรุงเทพมหานคร : มหาวิทยาลัยหอการค้าไทยและสถาบันวิทยาการการค้า.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ฐิติเมธ โภคชัย.     2544.     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Owner-Managed Old Business  [</a:t>
            </a: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ออนไลน์].  เข้าถึงจาก 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http://www.goto</a:t>
            </a:r>
          </a:p>
          <a:p>
            <a:pPr marL="68580" indent="0">
              <a:buNone/>
            </a:pP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	 Manager.com/news/derails.</a:t>
            </a: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19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aspx?id</a:t>
            </a:r>
            <a:r>
              <a:rPr lang="en-US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=1590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ตลาดหลักทรัพย์แห่งประเทศไทย.  2550.  รายงานการกำกับดูแลกิจการที่ดีสิงหาคม 2550. กรุงเทพมหานคร </a:t>
            </a:r>
          </a:p>
          <a:p>
            <a:pPr marL="68580" indent="0">
              <a:buNone/>
            </a:pPr>
            <a:r>
              <a:rPr lang="th-TH" sz="19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	ฝ่ายกำกับตลาด ตลาดหลักทรัพย์แห่งประเทศไทย.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Apisakkul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, </a:t>
            </a:r>
            <a:r>
              <a:rPr lang="en-US" sz="1900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Akachai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. 2016. “Corporate Governance and Financial Performance of Family Business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 	Listed in The Security Exchange of Thailand.” </a:t>
            </a: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UTCC International Journal of Business and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	Economics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8, 2: 131 146.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Astrachan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, J. H., and McMillan, K. S. 2003. “Conflict and Communication in the Family Business.”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 	Marietta, GA: Family Enterprise Publishers.</a:t>
            </a:r>
          </a:p>
          <a:p>
            <a:pPr marL="685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Ciuffo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, A., F. 2007. </a:t>
            </a: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Family Business Research Journal.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USA: Trafford Publishing. European Family</a:t>
            </a: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     	Businesses </a:t>
            </a:r>
            <a:r>
              <a:rPr lang="th-TH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(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EFB</a:t>
            </a:r>
            <a:r>
              <a:rPr lang="th-TH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) 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and KPMG. 2015. </a:t>
            </a: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European Family Business </a:t>
            </a:r>
            <a:r>
              <a:rPr lang="en-US" sz="1900" b="1" dirty="0" err="1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Barometer:Determinee</a:t>
            </a: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to  </a:t>
            </a:r>
            <a:endParaRPr lang="en-US" sz="1900" dirty="0">
              <a:latin typeface="AngsanaUPC" panose="02020603050405020304" pitchFamily="18" charset="-34"/>
              <a:ea typeface="Calibri"/>
              <a:cs typeface="AngsanaUPC" panose="02020603050405020304" pitchFamily="18" charset="-34"/>
            </a:endParaRP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b="1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   	 Succeed. 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4</a:t>
            </a:r>
            <a:r>
              <a:rPr lang="en-US" sz="1900" baseline="300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th</a:t>
            </a:r>
            <a:r>
              <a:rPr lang="en-US" sz="1900" dirty="0">
                <a:latin typeface="AngsanaUPC" panose="02020603050405020304" pitchFamily="18" charset="-34"/>
                <a:ea typeface="Calibri"/>
                <a:cs typeface="AngsanaUPC" panose="02020603050405020304" pitchFamily="18" charset="-34"/>
              </a:rPr>
              <a:t> ed. KPMG International Cooperative.</a:t>
            </a:r>
          </a:p>
          <a:p>
            <a:pPr marL="68580" indent="0">
              <a:buNone/>
            </a:pP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0448" y="6461760"/>
            <a:ext cx="3502152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Asst. </a:t>
            </a:r>
            <a:r>
              <a:rPr lang="en-US" dirty="0" err="1">
                <a:solidFill>
                  <a:schemeClr val="tx1"/>
                </a:solidFill>
              </a:rPr>
              <a:t>Prof.Kawinphat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Lertpongmanee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27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จบการบรรยาย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1467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แบบฝึกหัดท้ายบท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891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8712"/>
            <a:ext cx="8280920" cy="2548481"/>
          </a:xfrm>
        </p:spPr>
        <p:txBody>
          <a:bodyPr/>
          <a:lstStyle/>
          <a:p>
            <a:pPr marL="365760" lvl="1" indent="0" algn="just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ธรรมนูญครอบครัว (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Family Constitution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/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Family Charter)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ข้อตกลงที่แสดงถึงบทบาทของสมาชิกครอบครัวที่มีต่อธุรกิจและสังคม  และเป็นแนวทางการกำกับดูแลธุรกิจครอบครัว ซึ่งเป็นค่านิยมหลัก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วิสัยทัศน์ และความมุ่งมั่นที่ครอบครัวมีต่อธุรกิจ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1"/>
            <a:endParaRPr lang="th-TH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3</a:t>
            </a:fld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B5E23F7-B426-4FE0-ACF7-AA809BE39AE2}"/>
              </a:ext>
            </a:extLst>
          </p:cNvPr>
          <p:cNvSpPr/>
          <p:nvPr/>
        </p:nvSpPr>
        <p:spPr>
          <a:xfrm>
            <a:off x="8300337" y="5852160"/>
            <a:ext cx="320190" cy="67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0988" y="1867145"/>
            <a:ext cx="8280920" cy="312370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ธรรมนูญครอบครัว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Family Constitution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/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Family Charter)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หมายถึง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การวางรากฐานเบื้องต้นให้กับระบบครอบครัว  เป็นข้อตกลงที่เกิดขึ้น ในทิศทางเดียวกันของสมาชิดภายในครอบครัว</a:t>
            </a: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4</a:t>
            </a:fld>
            <a:endParaRPr lang="th-TH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1515D3-5788-468A-9D9E-21FC96A8EB5B}"/>
              </a:ext>
            </a:extLst>
          </p:cNvPr>
          <p:cNvSpPr/>
          <p:nvPr/>
        </p:nvSpPr>
        <p:spPr>
          <a:xfrm>
            <a:off x="8300337" y="5852160"/>
            <a:ext cx="320190" cy="67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31540" y="1844824"/>
            <a:ext cx="828092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sz="3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6858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ธรรมนูญครอบครัว 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(Family Constitution 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Family Charter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 กติกา มรรยาท สำหรับการวางแผนการสืบทอดอำนาจไว้ล่วงหน้า หรือข้อตกลงอย่างเป็นขั้นตอน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5</a:t>
            </a:fld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D4F06B0-698C-4157-BC7F-1C7BB7ED6C9E}"/>
              </a:ext>
            </a:extLst>
          </p:cNvPr>
          <p:cNvSpPr/>
          <p:nvPr/>
        </p:nvSpPr>
        <p:spPr>
          <a:xfrm>
            <a:off x="8300337" y="5852160"/>
            <a:ext cx="320190" cy="67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A2AA4-FC9B-402D-9299-3256452A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320256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ธรรมนูญครอบครัว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Family Constitution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Family Charter)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เอกสารของครอบครัวที่วางหลักการ กฎ กติกา ของสมาชิกในครอบครัว ธรรมนูญครอบครัวจะไม่มีผลผูกพันทางกฎหมาย แต่อาจมีการกำหนดโทษแก่สมาชิกในครอบครัวที่ไม่ปฏิบัติตาม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C8048-22E5-43D5-B833-5D0E0721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DAC91-866B-43A2-8A6B-B2D160F0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136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0368" y="555801"/>
            <a:ext cx="7024744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แนวคิดธรรมนูญครอบครัว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0368" y="1916833"/>
            <a:ext cx="7640064" cy="4392488"/>
          </a:xfrm>
        </p:spPr>
        <p:txBody>
          <a:bodyPr>
            <a:normAutofit/>
          </a:bodyPr>
          <a:lstStyle/>
          <a:p>
            <a:pPr lvl="2">
              <a:buClr>
                <a:schemeClr val="tx1"/>
              </a:buClr>
              <a:buSzPct val="79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เป็นลักษณะของธุรกิจครอบครัวที่ต้องให้เกิดขึ้น</a:t>
            </a:r>
          </a:p>
          <a:p>
            <a:pPr lvl="2">
              <a:buClr>
                <a:schemeClr val="tx1"/>
              </a:buClr>
              <a:buSzPct val="79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 กฎ กติกา มารยาท ในการอยู่ร่วมกัน</a:t>
            </a:r>
          </a:p>
          <a:p>
            <a:pPr lvl="2">
              <a:buClr>
                <a:schemeClr val="tx1"/>
              </a:buClr>
              <a:buSzPct val="79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เป็นปรัชญาการดำเนินชีวิติของครอบครัว</a:t>
            </a:r>
          </a:p>
          <a:p>
            <a:pPr lvl="2">
              <a:buClr>
                <a:schemeClr val="tx1"/>
              </a:buClr>
              <a:buSzPct val="79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เป็นข้อกำหนดในการเข้าทำงาน กับธุรกิจครอบครัว</a:t>
            </a:r>
          </a:p>
          <a:p>
            <a:pPr lvl="2">
              <a:buClr>
                <a:schemeClr val="tx1"/>
              </a:buClr>
              <a:buSzPct val="79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เป็นการกำหนดวาระการพูดคุย ความเป็นไปภายในครอบครัวและธุรกิจ</a:t>
            </a:r>
          </a:p>
          <a:p>
            <a:pPr lvl="2">
              <a:buClr>
                <a:schemeClr val="tx1"/>
              </a:buClr>
              <a:buSzPct val="79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เป็นการจ่ายผลตอบแทนแก่สมาชิกในครอบครัว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7</a:t>
            </a:fld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8063611" y="5600394"/>
            <a:ext cx="522739" cy="434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40684" y="1412776"/>
            <a:ext cx="7416824" cy="4300453"/>
          </a:xfrm>
        </p:spPr>
        <p:txBody>
          <a:bodyPr>
            <a:normAutofit/>
          </a:bodyPr>
          <a:lstStyle/>
          <a:p>
            <a:pPr lvl="1">
              <a:buClrTx/>
              <a:buSzPct val="80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เป็นนโยบายการลงทุนและร่วมลงทุนของครอบครัว</a:t>
            </a:r>
          </a:p>
          <a:p>
            <a:pPr lvl="1">
              <a:buClrTx/>
              <a:buSzPct val="80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เป็นหลักเกณฑ์ข้อกำหนดในการสืบทอดกิจการ</a:t>
            </a:r>
          </a:p>
          <a:p>
            <a:pPr lvl="1">
              <a:buClrTx/>
              <a:buSzPct val="80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เป็นหลักเกณฑ์ในการบริหารความมั่นคง และสินทรัพย์ของธุรกิจครอบครัว</a:t>
            </a:r>
          </a:p>
          <a:p>
            <a:pPr lvl="1">
              <a:buClrTx/>
              <a:buSzPct val="80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เป็นกลยุทธ์ในการบริหารธุรกิจครอบครัว</a:t>
            </a:r>
          </a:p>
          <a:p>
            <a:pPr lvl="1">
              <a:buClrTx/>
              <a:buSzPct val="80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เป็นการพัฒนาธุรกิจตามวิสัยทัศน์ของครอบครัว</a:t>
            </a:r>
          </a:p>
          <a:p>
            <a:pPr lvl="1">
              <a:buClrTx/>
              <a:buSzPct val="80000"/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เป็นกลยุทธ์การบริหารความขัดแย้งภายในครอบครัว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60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615410"/>
            <a:ext cx="7024744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วัตถุประสงค์ธรรมนูญครอบครัว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28508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สร้างความชัดเจนให้กับสมาชิก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เป็นแนวทางการปฏิบัติหรือเป็นกติกา หลีกเลี่ยงความขัดแย้งที่อาจเกิดขึ้นภายในครอบครัว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เพื่อคัดเลือกผู้เหมาะสม ในการสืบทอดกิจการ และเพื่อลดความขัดแย้ง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Asst.Prof.Kawinphat Lertpongmanee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04-6C21-48B9-9102-90424CAF6F5B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69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287</TotalTime>
  <Words>1412</Words>
  <Application>Microsoft Office PowerPoint</Application>
  <PresentationFormat>On-screen Show (4:3)</PresentationFormat>
  <Paragraphs>186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Angsana New</vt:lpstr>
      <vt:lpstr>AngsanaUPC</vt:lpstr>
      <vt:lpstr>Calibri</vt:lpstr>
      <vt:lpstr>Century Gothic</vt:lpstr>
      <vt:lpstr>Cordia New</vt:lpstr>
      <vt:lpstr>DilleniaUPC</vt:lpstr>
      <vt:lpstr>Wingdings</vt:lpstr>
      <vt:lpstr>Wingdings 2</vt:lpstr>
      <vt:lpstr>Austin</vt:lpstr>
      <vt:lpstr> บทที่ ๓</vt:lpstr>
      <vt:lpstr>หัวข้อการศึกษา</vt:lpstr>
      <vt:lpstr>ความหมาย</vt:lpstr>
      <vt:lpstr>PowerPoint Presentation</vt:lpstr>
      <vt:lpstr>PowerPoint Presentation</vt:lpstr>
      <vt:lpstr>PowerPoint Presentation</vt:lpstr>
      <vt:lpstr>แนวคิดธรรมนูญครอบครัว</vt:lpstr>
      <vt:lpstr>PowerPoint Presentation</vt:lpstr>
      <vt:lpstr>วัตถุประสงค์ธรรมนูญครอบครัว</vt:lpstr>
      <vt:lpstr>คุณลักษณะที่สำคัญธรรมนูญครอบครัว</vt:lpstr>
      <vt:lpstr>PowerPoint Presentation</vt:lpstr>
      <vt:lpstr>รูปแบบธรรมนูญครอบครัว </vt:lpstr>
      <vt:lpstr>PowerPoint Presentation</vt:lpstr>
      <vt:lpstr>PowerPoint Presentation</vt:lpstr>
      <vt:lpstr>PowerPoint Presentation</vt:lpstr>
      <vt:lpstr>PowerPoint Presentation</vt:lpstr>
      <vt:lpstr>องค์ประกอบของธรรมนูญครอบครัว</vt:lpstr>
      <vt:lpstr>PowerPoint Presentation</vt:lpstr>
      <vt:lpstr>ธรรมนูญครอบครัว (สรุป)</vt:lpstr>
      <vt:lpstr>PowerPoint Presentation</vt:lpstr>
      <vt:lpstr>ตัวอย่างธรรมนูญครอบครัว</vt:lpstr>
      <vt:lpstr>ตัวอย่างธรรมนูญครอบครัว</vt:lpstr>
      <vt:lpstr>ตัวอย่างธรรมนูญครอบครัว</vt:lpstr>
      <vt:lpstr>ตัวอย่างธรรมนูญครอบครัว</vt:lpstr>
      <vt:lpstr>ตัวอย่างผลิตภัณฑ์ ลีกุมกี่</vt:lpstr>
      <vt:lpstr>ตัวอย่างผลิตภัณฑ์ ลีกุมกี่</vt:lpstr>
      <vt:lpstr>เอกสารอ้างอิง</vt:lpstr>
      <vt:lpstr>จบการบรรยาย</vt:lpstr>
      <vt:lpstr>แบบฝึกหัดท้ายบท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๑</dc:title>
  <dc:creator>FMSXX</dc:creator>
  <cp:lastModifiedBy>PC05</cp:lastModifiedBy>
  <cp:revision>47</cp:revision>
  <dcterms:created xsi:type="dcterms:W3CDTF">2018-12-26T08:12:22Z</dcterms:created>
  <dcterms:modified xsi:type="dcterms:W3CDTF">2024-07-08T04:25:11Z</dcterms:modified>
</cp:coreProperties>
</file>